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68" r:id="rId3"/>
    <p:sldId id="269" r:id="rId4"/>
    <p:sldId id="270" r:id="rId5"/>
    <p:sldId id="290" r:id="rId6"/>
    <p:sldId id="291" r:id="rId7"/>
    <p:sldId id="292" r:id="rId8"/>
    <p:sldId id="293" r:id="rId9"/>
    <p:sldId id="294" r:id="rId10"/>
    <p:sldId id="295" r:id="rId11"/>
    <p:sldId id="271" r:id="rId12"/>
    <p:sldId id="272" r:id="rId13"/>
    <p:sldId id="273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8" r:id="rId32"/>
    <p:sldId id="287" r:id="rId33"/>
    <p:sldId id="266" r:id="rId34"/>
    <p:sldId id="285" r:id="rId35"/>
    <p:sldId id="296" r:id="rId36"/>
    <p:sldId id="267" r:id="rId37"/>
    <p:sldId id="282" r:id="rId38"/>
    <p:sldId id="286" r:id="rId39"/>
    <p:sldId id="284" r:id="rId40"/>
    <p:sldId id="283" r:id="rId41"/>
    <p:sldId id="297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E3F55-54F0-2144-8918-7AE72D2F9B8F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18357-C55A-C741-B9C7-6C20A5EF9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728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3E01D3-0DEC-1A41-900F-ED69062FBCC1}" type="slidenum">
              <a:rPr lang="en-US"/>
              <a:pPr/>
              <a:t>5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940003-5A98-5E48-B234-EC1070CBF3F8}" type="slidenum">
              <a:rPr lang="en-US"/>
              <a:pPr/>
              <a:t>6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DC282E-FB7F-3B4C-BD48-80069846522E}" type="slidenum">
              <a:rPr lang="en-US"/>
              <a:pPr/>
              <a:t>7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0E3F0B-38DF-4448-9277-EC9B6EE421D9}" type="slidenum">
              <a:rPr lang="en-US"/>
              <a:pPr/>
              <a:t>8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065FAE-9028-6547-B465-16F185CDC99C}" type="slidenum">
              <a:rPr lang="en-US"/>
              <a:pPr/>
              <a:t>9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7B7681-D273-C34A-A5E2-9634173C70E8}" type="slidenum">
              <a:rPr lang="en-US"/>
              <a:pPr/>
              <a:t>10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77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45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619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97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11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33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40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749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155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448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37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7CFC6-4CE2-6D43-9250-58169CCDAF17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2030A-9A73-3146-A241-4F38C7D8A6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88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en.wikipedia.org/wiki/File:Hals_-_Self-Portrait_copy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oilpaintingboutique.com/uploadfile/Canaletto-nbsp-gt-nbsp-Shop-By-Artists_238/360%20A%20View%20of%20the%20Ducal%20Palace%20Venice%201755%20Oil%20Painting%20by%20Canaletto%20(Giovanni%20Antonio%20Canal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604" y="1828800"/>
            <a:ext cx="6358037" cy="386780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7920" y="24584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5400" dirty="0" smtClean="0">
                <a:latin typeface="Monotype Corsiva"/>
                <a:cs typeface="Monotype Corsiva"/>
              </a:rPr>
              <a:t>The Finest Arts of the </a:t>
            </a:r>
            <a:br>
              <a:rPr lang="en-US" sz="5400" dirty="0" smtClean="0">
                <a:latin typeface="Monotype Corsiva"/>
                <a:cs typeface="Monotype Corsiva"/>
              </a:rPr>
            </a:br>
            <a:r>
              <a:rPr lang="en-US" sz="5400" dirty="0" smtClean="0">
                <a:latin typeface="Monotype Corsiva"/>
                <a:cs typeface="Monotype Corsiva"/>
              </a:rPr>
              <a:t>16</a:t>
            </a:r>
            <a:r>
              <a:rPr lang="en-US" sz="5400" baseline="30000" dirty="0" smtClean="0">
                <a:latin typeface="Monotype Corsiva"/>
                <a:cs typeface="Monotype Corsiva"/>
              </a:rPr>
              <a:t>th</a:t>
            </a:r>
            <a:r>
              <a:rPr lang="en-US" sz="5400" dirty="0" smtClean="0">
                <a:latin typeface="Monotype Corsiva"/>
                <a:cs typeface="Monotype Corsiva"/>
              </a:rPr>
              <a:t>-</a:t>
            </a:r>
            <a:r>
              <a:rPr lang="en-US" sz="5400" smtClean="0">
                <a:latin typeface="Monotype Corsiva"/>
                <a:cs typeface="Monotype Corsiva"/>
              </a:rPr>
              <a:t>18</a:t>
            </a:r>
            <a:r>
              <a:rPr lang="en-US" sz="5400" baseline="30000" smtClean="0">
                <a:latin typeface="Monotype Corsiva"/>
                <a:cs typeface="Monotype Corsiva"/>
              </a:rPr>
              <a:t>th</a:t>
            </a:r>
            <a:r>
              <a:rPr lang="en-US" sz="5400" smtClean="0">
                <a:latin typeface="Monotype Corsiva"/>
                <a:cs typeface="Monotype Corsiva"/>
              </a:rPr>
              <a:t> Century</a:t>
            </a:r>
            <a:endParaRPr lang="en-US" sz="5400" dirty="0">
              <a:latin typeface="Monotype Corsiva"/>
              <a:cs typeface="Monotype Corsiv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0604" y="5795031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Monotype Corsiva"/>
                <a:cs typeface="Monotype Corsiva"/>
              </a:rPr>
              <a:t>By Ann Cavers, Nina Preston, Laura </a:t>
            </a:r>
            <a:r>
              <a:rPr lang="en-US" dirty="0" err="1" smtClean="0">
                <a:solidFill>
                  <a:schemeClr val="tx1"/>
                </a:solidFill>
                <a:latin typeface="Monotype Corsiva"/>
                <a:cs typeface="Monotype Corsiva"/>
              </a:rPr>
              <a:t>Powis</a:t>
            </a:r>
            <a:r>
              <a:rPr lang="en-US" dirty="0" smtClean="0">
                <a:solidFill>
                  <a:schemeClr val="tx1"/>
                </a:solidFill>
                <a:latin typeface="Monotype Corsiva"/>
                <a:cs typeface="Monotype Corsiva"/>
              </a:rPr>
              <a:t>, Emily Olsen</a:t>
            </a:r>
            <a:endParaRPr lang="en-US" dirty="0">
              <a:solidFill>
                <a:schemeClr val="tx1"/>
              </a:solidFill>
              <a:latin typeface="Monotype Corsiva"/>
              <a:cs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val="133499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  <a:latin typeface="Lucida Blackletter" charset="0"/>
              </a:rPr>
              <a:t>Diego Velasquez </a:t>
            </a:r>
            <a:r>
              <a:rPr lang="en-US" sz="2000" dirty="0">
                <a:solidFill>
                  <a:srgbClr val="FFFFFF"/>
                </a:solidFill>
                <a:latin typeface="Lucida Blackletter" charset="0"/>
              </a:rPr>
              <a:t>(1599-1660)</a:t>
            </a:r>
            <a:r>
              <a:rPr lang="en-US" dirty="0">
                <a:solidFill>
                  <a:srgbClr val="FFFFFF"/>
                </a:solidFill>
                <a:latin typeface="Lucida Blackletter" charset="0"/>
              </a:rPr>
              <a:t>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Haughtily formality</a:t>
            </a:r>
          </a:p>
          <a:p>
            <a:r>
              <a:rPr lang="en-US" dirty="0">
                <a:solidFill>
                  <a:srgbClr val="FFFFFF"/>
                </a:solidFill>
              </a:rPr>
              <a:t>Lavish Spanish royal household</a:t>
            </a:r>
          </a:p>
        </p:txBody>
      </p:sp>
      <p:pic>
        <p:nvPicPr>
          <p:cNvPr id="16388" name="Picture 4" descr="velazque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188" y="3048000"/>
            <a:ext cx="281146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943600" y="6324600"/>
            <a:ext cx="2968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Las </a:t>
            </a:r>
            <a:r>
              <a:rPr lang="en-US" sz="1600" dirty="0" err="1">
                <a:solidFill>
                  <a:srgbClr val="FFFFFF"/>
                </a:solidFill>
                <a:latin typeface="Lucida Blackletter" charset="0"/>
              </a:rPr>
              <a:t>Meninas</a:t>
            </a:r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 (Maids of Honor) </a:t>
            </a:r>
          </a:p>
        </p:txBody>
      </p:sp>
      <p:pic>
        <p:nvPicPr>
          <p:cNvPr id="16390" name="Picture 6" descr="220px-Diego_Velázquez_0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3048000"/>
            <a:ext cx="212407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762000" y="5943600"/>
            <a:ext cx="35243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i="1" dirty="0">
                <a:solidFill>
                  <a:srgbClr val="FFFFFF"/>
                </a:solidFill>
                <a:latin typeface="Lucida Blackletter" charset="0"/>
              </a:rPr>
              <a:t>The </a:t>
            </a:r>
            <a:r>
              <a:rPr lang="en-US" sz="1600" i="1" dirty="0" err="1">
                <a:solidFill>
                  <a:srgbClr val="FFFFFF"/>
                </a:solidFill>
                <a:latin typeface="Lucida Blackletter" charset="0"/>
              </a:rPr>
              <a:t>infanta</a:t>
            </a:r>
            <a:r>
              <a:rPr lang="en-US" sz="1600" i="1" dirty="0">
                <a:solidFill>
                  <a:srgbClr val="FFFFFF"/>
                </a:solidFill>
                <a:latin typeface="Lucida Blackletter" charset="0"/>
              </a:rPr>
              <a:t> Maria Theresa of Spain</a:t>
            </a:r>
          </a:p>
        </p:txBody>
      </p:sp>
    </p:spTree>
    <p:extLst>
      <p:ext uri="{BB962C8B-B14F-4D97-AF65-F5344CB8AC3E}">
        <p14:creationId xmlns:p14="http://schemas.microsoft.com/office/powerpoint/2010/main" val="366323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>
                <a:latin typeface="Tw Cen MT" charset="0"/>
              </a:rPr>
              <a:t>French Classicism 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2892425" cy="4495800"/>
          </a:xfrm>
        </p:spPr>
        <p:txBody>
          <a:bodyPr/>
          <a:lstStyle/>
          <a:p>
            <a:r>
              <a:rPr lang="en-US" sz="2400">
                <a:latin typeface="Tw Cen MT" charset="0"/>
              </a:rPr>
              <a:t>Rejected the Baroque Style</a:t>
            </a:r>
          </a:p>
          <a:p>
            <a:r>
              <a:rPr lang="en-US" sz="2400">
                <a:latin typeface="Tw Cen MT" charset="0"/>
              </a:rPr>
              <a:t>Committed to classical values of the High Renaissance</a:t>
            </a:r>
          </a:p>
          <a:p>
            <a:endParaRPr lang="en-US" sz="2400">
              <a:latin typeface="Tw Cen MT" charset="0"/>
            </a:endParaRPr>
          </a:p>
        </p:txBody>
      </p:sp>
      <p:pic>
        <p:nvPicPr>
          <p:cNvPr id="5" name="Picture 6" descr="http://www.myartprints.co.uk/kunst/nicolas_poussin/apollo_lover_daphne_h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994207"/>
            <a:ext cx="5163915" cy="39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027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>
                <a:latin typeface="Tw Cen MT" charset="0"/>
              </a:rPr>
              <a:t>Characteristics of French Classicism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3806825" cy="4495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Clarity 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Simplicity 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Balance 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Harmony of Design (symmetry)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Chaos to Order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Rejected emotionalism and high drama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Grandeur: noble</a:t>
            </a:r>
            <a:r>
              <a:rPr lang="ja-JP" altLang="en-US" sz="2700">
                <a:latin typeface="Tw Cen MT" charset="0"/>
              </a:rPr>
              <a:t>’</a:t>
            </a:r>
            <a:r>
              <a:rPr lang="en-US" sz="2700">
                <a:latin typeface="Tw Cen MT" charset="0"/>
              </a:rPr>
              <a:t>s subjects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Elegance </a:t>
            </a:r>
          </a:p>
          <a:p>
            <a:pPr>
              <a:lnSpc>
                <a:spcPct val="80000"/>
              </a:lnSpc>
            </a:pPr>
            <a:endParaRPr lang="en-US" sz="2700">
              <a:latin typeface="Tw Cen MT" charset="0"/>
            </a:endParaRPr>
          </a:p>
          <a:p>
            <a:pPr>
              <a:lnSpc>
                <a:spcPct val="80000"/>
              </a:lnSpc>
            </a:pPr>
            <a:endParaRPr lang="en-US" sz="2700">
              <a:latin typeface="Tw Cen MT" charset="0"/>
            </a:endParaRPr>
          </a:p>
        </p:txBody>
      </p:sp>
      <p:pic>
        <p:nvPicPr>
          <p:cNvPr id="13316" name="Picture 2" descr="http://www.jimandellen.org/ellen/PoussinPhocionsAshesCen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25" y="1752600"/>
            <a:ext cx="45529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-1599607" y="228600"/>
            <a:ext cx="8153400" cy="990600"/>
          </a:xfrm>
        </p:spPr>
        <p:txBody>
          <a:bodyPr/>
          <a:lstStyle/>
          <a:p>
            <a:r>
              <a:rPr lang="en-US">
                <a:latin typeface="Tw Cen MT" charset="0"/>
              </a:rPr>
              <a:t>Nicholas Poussin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3197225" cy="4495800"/>
          </a:xfrm>
        </p:spPr>
        <p:txBody>
          <a:bodyPr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1594-1665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Exemplified these characteristics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Classical Mythology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Orderliness of landscapes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Postures of figures copied from sculptures of antiquity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Brown tones </a:t>
            </a:r>
            <a:endParaRPr lang="en-US" dirty="0">
              <a:ea typeface="+mn-ea"/>
            </a:endParaRPr>
          </a:p>
        </p:txBody>
      </p:sp>
      <p:pic>
        <p:nvPicPr>
          <p:cNvPr id="14340" name="Picture 4" descr="http://www.allartclassic.com/img/Nicolas_Poussin_PON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100013"/>
            <a:ext cx="376237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1.bp.blogspot.com/-ZIyN6rwanxI/Tk8bDTIysuI/AAAAAAAAZbI/QCynxYARRcE/s1600/Poussin_Landscape%2Bwith%2Ba%2BCalm%2B%2528small%25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493" y="3243263"/>
            <a:ext cx="4170338" cy="309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1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5400" dirty="0" smtClean="0">
                <a:solidFill>
                  <a:srgbClr val="FFFFCC"/>
                </a:solidFill>
                <a:latin typeface="Pristina" pitchFamily="66" charset="0"/>
                <a:ea typeface="Microsoft Himalaya" pitchFamily="2" charset="0"/>
                <a:cs typeface="Microsoft Himalaya" pitchFamily="2" charset="0"/>
              </a:rPr>
              <a:t>“Paintings, even those representing everyday objects and events, often provide reminders about the brevity of life and the need for moderation and temperance in one's conduct.”</a:t>
            </a:r>
          </a:p>
          <a:p>
            <a:pPr algn="ctr">
              <a:buNone/>
            </a:pPr>
            <a:r>
              <a:rPr lang="en-US" sz="4800" dirty="0" smtClean="0"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 </a:t>
            </a:r>
            <a:endParaRPr lang="en-US" sz="4800" dirty="0">
              <a:latin typeface="Microsoft Himalaya" pitchFamily="2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72619" y="533400"/>
            <a:ext cx="435247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50" dirty="0" smtClean="0">
                <a:ln w="13500">
                  <a:solidFill>
                    <a:srgbClr val="FFC000">
                      <a:alpha val="6500"/>
                    </a:srgbClr>
                  </a:solidFill>
                  <a:prstDash val="solid"/>
                </a:ln>
                <a:solidFill>
                  <a:srgbClr val="FFFFCC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Pristina" pitchFamily="66" charset="0"/>
                <a:ea typeface="Microsoft Himalaya" pitchFamily="2" charset="0"/>
                <a:cs typeface="Microsoft Himalaya" pitchFamily="2" charset="0"/>
              </a:rPr>
              <a:t>Dutch Realism</a:t>
            </a:r>
            <a:endParaRPr lang="en-US" sz="6600" b="1" cap="none" spc="50" dirty="0">
              <a:ln w="13500">
                <a:solidFill>
                  <a:srgbClr val="FFC000">
                    <a:alpha val="6500"/>
                  </a:srgbClr>
                </a:solidFill>
                <a:prstDash val="solid"/>
              </a:ln>
              <a:solidFill>
                <a:srgbClr val="FFFFCC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Pristina" pitchFamily="66" charset="0"/>
              <a:ea typeface="Microsoft Himalaya" pitchFamily="2" charset="0"/>
              <a:cs typeface="Microsoft Himalay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78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Dutch Realism </a:t>
            </a:r>
            <a:endParaRPr lang="en-US" dirty="0">
              <a:solidFill>
                <a:schemeClr val="bg2">
                  <a:lumMod val="25000"/>
                </a:schemeClr>
              </a:solidFill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Characteristics: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	Bright and diverse colors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	Glorified church and monarchy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	Light in the composition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	Still-life and portraits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	Everyday events and objects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	Human emotions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074" name="Picture 2" descr="http://www.visual-arts-cork.com/images-renaissance/vermeer-milkmai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28600"/>
            <a:ext cx="2349500" cy="2819400"/>
          </a:xfrm>
          <a:prstGeom prst="rect">
            <a:avLst/>
          </a:prstGeom>
          <a:noFill/>
        </p:spPr>
      </p:pic>
      <p:pic>
        <p:nvPicPr>
          <p:cNvPr id="3076" name="Picture 4" descr="http://upload.wikimedia.org/wikipedia/commons/thumb/f/f3/Rembrandt_Christ_in_the_Storm_on_the_Lake_of_Galilee.jpg/220px-Rembrandt_Christ_in_the_Storm_on_the_Lake_of_Galile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383" y="3352800"/>
            <a:ext cx="2577917" cy="32575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369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2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DDC8FC"/>
                </a:solidFill>
                <a:latin typeface="Garamond" pitchFamily="18" charset="0"/>
              </a:rPr>
              <a:t>Roots of Dutch Realism</a:t>
            </a:r>
            <a:endParaRPr lang="en-US" b="1" dirty="0">
              <a:solidFill>
                <a:srgbClr val="DDC8FC"/>
              </a:solidFill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B2FCE3"/>
                </a:solidFill>
                <a:latin typeface="Garamond" pitchFamily="18" charset="0"/>
              </a:rPr>
              <a:t> The Dutch were  “moralizing people”. </a:t>
            </a:r>
          </a:p>
          <a:p>
            <a:pPr>
              <a:buNone/>
            </a:pPr>
            <a:r>
              <a:rPr lang="en-US" dirty="0" smtClean="0">
                <a:solidFill>
                  <a:srgbClr val="FAFCB2"/>
                </a:solidFill>
                <a:latin typeface="Garamond" pitchFamily="18" charset="0"/>
              </a:rPr>
              <a:t>	</a:t>
            </a:r>
            <a:r>
              <a:rPr lang="en-US" u="sng" dirty="0" smtClean="0">
                <a:solidFill>
                  <a:srgbClr val="FAFCB2"/>
                </a:solidFill>
                <a:latin typeface="Garamond" pitchFamily="18" charset="0"/>
              </a:rPr>
              <a:t>Calvinist roots</a:t>
            </a:r>
          </a:p>
          <a:p>
            <a:pPr>
              <a:buNone/>
            </a:pPr>
            <a:endParaRPr lang="en-US" dirty="0" smtClean="0">
              <a:solidFill>
                <a:srgbClr val="B2FCE3"/>
              </a:solidFill>
              <a:latin typeface="Garamond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B2FCE3"/>
                </a:solidFill>
                <a:latin typeface="Garamond" pitchFamily="18" charset="0"/>
              </a:rPr>
              <a:t>Economic prosperity promoted sensual pleasures of life.</a:t>
            </a:r>
          </a:p>
          <a:p>
            <a:pPr>
              <a:buFont typeface="Wingdings" pitchFamily="2" charset="2"/>
              <a:buChar char="v"/>
            </a:pPr>
            <a:endParaRPr lang="en-US" dirty="0" smtClean="0">
              <a:solidFill>
                <a:srgbClr val="B2FCE3"/>
              </a:solidFill>
              <a:latin typeface="Garamond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B2FCE3"/>
                </a:solidFill>
                <a:latin typeface="Garamond" pitchFamily="18" charset="0"/>
              </a:rPr>
              <a:t> Awareness of beauty in simplicity </a:t>
            </a:r>
          </a:p>
          <a:p>
            <a:pPr>
              <a:buNone/>
            </a:pPr>
            <a:r>
              <a:rPr lang="en-US" dirty="0" smtClean="0">
                <a:solidFill>
                  <a:srgbClr val="B2FCE3"/>
                </a:solidFill>
                <a:latin typeface="Garamond" pitchFamily="18" charset="0"/>
              </a:rPr>
              <a:t> 			</a:t>
            </a:r>
            <a:r>
              <a:rPr lang="en-US" dirty="0" smtClean="0">
                <a:solidFill>
                  <a:srgbClr val="FAFCB2"/>
                </a:solidFill>
                <a:latin typeface="Garamond" pitchFamily="18" charset="0"/>
              </a:rPr>
              <a:t>but implied something greater</a:t>
            </a:r>
            <a:endParaRPr lang="en-US" dirty="0">
              <a:solidFill>
                <a:srgbClr val="FAFCB2"/>
              </a:solidFill>
              <a:latin typeface="Garamond" pitchFamily="18" charset="0"/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3352800" y="2209800"/>
            <a:ext cx="1645920" cy="274320"/>
          </a:xfrm>
          <a:prstGeom prst="bentConnector3">
            <a:avLst>
              <a:gd name="adj1" fmla="val -146"/>
            </a:avLst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>
            <a:off x="1143000" y="5181600"/>
            <a:ext cx="1143000" cy="365760"/>
          </a:xfrm>
          <a:prstGeom prst="bentConnector3">
            <a:avLst>
              <a:gd name="adj1" fmla="val -323"/>
            </a:avLst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7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3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Garamond" pitchFamily="18" charset="0"/>
              </a:rPr>
              <a:t>Frans</a:t>
            </a:r>
            <a:r>
              <a:rPr lang="en-US" dirty="0" smtClean="0">
                <a:latin typeface="Garamond" pitchFamily="18" charset="0"/>
              </a:rPr>
              <a:t> Hals </a:t>
            </a:r>
            <a:br>
              <a:rPr lang="en-US" dirty="0" smtClean="0">
                <a:latin typeface="Garamond" pitchFamily="18" charset="0"/>
              </a:rPr>
            </a:br>
            <a:r>
              <a:rPr lang="en-US" dirty="0" smtClean="0">
                <a:latin typeface="Garamond" pitchFamily="18" charset="0"/>
              </a:rPr>
              <a:t>(1580-1666)</a:t>
            </a:r>
            <a:endParaRPr lang="en-US" dirty="0"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Garamond" pitchFamily="18" charset="0"/>
              </a:rPr>
              <a:t> Born in Antwerp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Garamond" pitchFamily="18" charset="0"/>
              </a:rPr>
              <a:t> Oil painter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Garamond" pitchFamily="18" charset="0"/>
              </a:rPr>
              <a:t> Quest in portraits:</a:t>
            </a:r>
          </a:p>
          <a:p>
            <a:pPr lvl="1">
              <a:buNone/>
            </a:pPr>
            <a:r>
              <a:rPr lang="en-US" dirty="0" smtClean="0">
                <a:latin typeface="Garamond" pitchFamily="18" charset="0"/>
              </a:rPr>
              <a:t>Capture the personality</a:t>
            </a:r>
          </a:p>
          <a:p>
            <a:pPr lvl="1">
              <a:buNone/>
            </a:pPr>
            <a:r>
              <a:rPr lang="en-US" dirty="0" smtClean="0">
                <a:latin typeface="Garamond" pitchFamily="18" charset="0"/>
              </a:rPr>
              <a:t>Capture a fleeting moment</a:t>
            </a:r>
          </a:p>
          <a:p>
            <a:pPr marL="285750" lvl="1">
              <a:buFont typeface="Wingdings" pitchFamily="2" charset="2"/>
              <a:buChar char="v"/>
            </a:pPr>
            <a:r>
              <a:rPr lang="en-US" dirty="0" smtClean="0">
                <a:latin typeface="Garamond" pitchFamily="18" charset="0"/>
              </a:rPr>
              <a:t> Unappreciated and overlooked</a:t>
            </a:r>
          </a:p>
          <a:p>
            <a:pPr marL="285750" lvl="1">
              <a:buFont typeface="Wingdings" pitchFamily="2" charset="2"/>
              <a:buChar char="v"/>
            </a:pPr>
            <a:r>
              <a:rPr lang="en-US" dirty="0" smtClean="0">
                <a:latin typeface="Garamond" pitchFamily="18" charset="0"/>
              </a:rPr>
              <a:t>Later emulated by impressionists </a:t>
            </a:r>
          </a:p>
        </p:txBody>
      </p:sp>
      <p:pic>
        <p:nvPicPr>
          <p:cNvPr id="21506" name="Picture 2" descr="http://upload.wikimedia.org/wikipedia/commons/thumb/f/f2/Hals_-_Self-Portrait_copy.jpg/220px-Hals_-_Self-Portrait_cop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600200"/>
            <a:ext cx="3251200" cy="3901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296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B0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C3399"/>
                </a:solidFill>
                <a:latin typeface="Garamond" pitchFamily="18" charset="0"/>
              </a:rPr>
              <a:t>Hals’ Technique</a:t>
            </a:r>
            <a:endParaRPr lang="en-US" dirty="0">
              <a:solidFill>
                <a:srgbClr val="CC3399"/>
              </a:solidFill>
              <a:latin typeface="Garamond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C3399"/>
                </a:solidFill>
                <a:latin typeface="Garamond" pitchFamily="18" charset="0"/>
              </a:rPr>
              <a:t>Bright colors against dark backgrounds</a:t>
            </a:r>
          </a:p>
          <a:p>
            <a:endParaRPr lang="en-US" dirty="0">
              <a:latin typeface="Garamond" pitchFamily="18" charset="0"/>
            </a:endParaRPr>
          </a:p>
        </p:txBody>
      </p:sp>
      <p:pic>
        <p:nvPicPr>
          <p:cNvPr id="20482" name="Picture 2" descr="http://www.casa-in-italia.com/artpx/dut/Hals/Follower_Hals_Virginia_Violin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447800"/>
            <a:ext cx="4451642" cy="5029200"/>
          </a:xfrm>
          <a:prstGeom prst="rect">
            <a:avLst/>
          </a:prstGeom>
          <a:noFill/>
        </p:spPr>
      </p:pic>
      <p:pic>
        <p:nvPicPr>
          <p:cNvPr id="8" name="Picture 7" descr="http://1.bp.blogspot.com/_-wlW5BxRhqg/TPZeI3pUChI/AAAAAAAACl4/9Y-G_NN3g2M/s1600/Laughing+Cavalier%252C+16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3581400" cy="431553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533400" y="64008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aramond" pitchFamily="18" charset="0"/>
              </a:rPr>
              <a:t>Laughing Cavalier </a:t>
            </a:r>
            <a:endParaRPr lang="en-US" i="1" dirty="0"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5800" y="6488668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aramond" pitchFamily="18" charset="0"/>
              </a:rPr>
              <a:t>Violinist </a:t>
            </a:r>
            <a:endParaRPr lang="en-US" i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5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Garamond" pitchFamily="18" charset="0"/>
              </a:rPr>
              <a:t>Rembrandt Van Rijn </a:t>
            </a:r>
            <a:br>
              <a:rPr lang="en-US" sz="4000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en-US" sz="4000" dirty="0" smtClean="0">
                <a:solidFill>
                  <a:schemeClr val="bg1"/>
                </a:solidFill>
                <a:latin typeface="Garamond" pitchFamily="18" charset="0"/>
              </a:rPr>
              <a:t>(1606-1669) </a:t>
            </a: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Garamond" pitchFamily="18" charset="0"/>
              </a:rPr>
            </a:br>
            <a:endParaRPr lang="en-US" dirty="0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4114800" cy="53340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bg1"/>
                </a:solidFill>
                <a:latin typeface="Garamond" pitchFamily="18" charset="0"/>
              </a:rPr>
              <a:t>Born in Leiden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bg1"/>
                </a:solidFill>
                <a:latin typeface="Garamond" pitchFamily="18" charset="0"/>
              </a:rPr>
              <a:t>Want to be a historical artists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Inspired by Renaissance story-telling art</a:t>
            </a:r>
          </a:p>
          <a:p>
            <a:pPr marL="339725" indent="-339725"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bg1"/>
                </a:solidFill>
                <a:latin typeface="Garamond" pitchFamily="18" charset="0"/>
              </a:rPr>
              <a:t>Began w/ portraits of the elderly and biblical subjects </a:t>
            </a:r>
          </a:p>
          <a:p>
            <a:pPr marL="339725" indent="-339725"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bg1"/>
                </a:solidFill>
                <a:latin typeface="Garamond" pitchFamily="18" charset="0"/>
              </a:rPr>
              <a:t>Portrait painter for the bourgeoisie </a:t>
            </a:r>
          </a:p>
          <a:p>
            <a:pPr marL="339725" indent="-339725"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bg1"/>
                </a:solidFill>
                <a:latin typeface="Garamond" pitchFamily="18" charset="0"/>
              </a:rPr>
              <a:t>Observed the world</a:t>
            </a:r>
          </a:p>
          <a:p>
            <a:pPr marL="739775" lvl="1" indent="-339725">
              <a:buNone/>
            </a:pPr>
            <a:r>
              <a:rPr lang="en-US" dirty="0" smtClean="0">
                <a:solidFill>
                  <a:schemeClr val="bg1"/>
                </a:solidFill>
                <a:latin typeface="Garamond" pitchFamily="18" charset="0"/>
              </a:rPr>
              <a:t>Scenes from everyday activities</a:t>
            </a:r>
          </a:p>
        </p:txBody>
      </p:sp>
      <p:pic>
        <p:nvPicPr>
          <p:cNvPr id="4" name="Picture 3" descr="http://www.rembrandtpainting.net/slf_prtrts/slf_prtrts_imgs/slfprtrt_stone_wal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447800"/>
            <a:ext cx="4191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204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-1497182" y="67948"/>
            <a:ext cx="8153400" cy="990600"/>
          </a:xfrm>
        </p:spPr>
        <p:txBody>
          <a:bodyPr/>
          <a:lstStyle/>
          <a:p>
            <a:r>
              <a:rPr lang="en-US" dirty="0">
                <a:latin typeface="Tw Cen MT" charset="0"/>
              </a:rPr>
              <a:t>Mannerism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4187825" cy="4495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1520-1600</a:t>
            </a:r>
          </a:p>
          <a:p>
            <a:pPr>
              <a:lnSpc>
                <a:spcPct val="80000"/>
              </a:lnSpc>
            </a:pPr>
            <a:r>
              <a:rPr lang="en-US" sz="2700">
                <a:latin typeface="Tw Cen MT" charset="0"/>
              </a:rPr>
              <a:t>Definition: </a:t>
            </a:r>
            <a:r>
              <a:rPr lang="ja-JP" altLang="en-US" sz="2700">
                <a:latin typeface="Tw Cen MT" charset="0"/>
              </a:rPr>
              <a:t>“</a:t>
            </a:r>
            <a:r>
              <a:rPr lang="en-US" sz="2700">
                <a:latin typeface="Tw Cen MT" charset="0"/>
              </a:rPr>
              <a:t>a style in the fine arts developed principally in Europe during the 16th century, chiefly characterized by a complex perspectival system, elongation of forms, strained gestures or poses of figures, and intense, often strident color.</a:t>
            </a:r>
            <a:r>
              <a:rPr lang="ja-JP" altLang="en-US" sz="2700">
                <a:latin typeface="Tw Cen MT" charset="0"/>
              </a:rPr>
              <a:t>”</a:t>
            </a:r>
            <a:r>
              <a:rPr lang="en-US" sz="2700">
                <a:latin typeface="Tw Cen MT" charset="0"/>
              </a:rPr>
              <a:t> </a:t>
            </a:r>
            <a:r>
              <a:rPr lang="en-US" sz="1100">
                <a:latin typeface="Tw Cen MT" charset="0"/>
              </a:rPr>
              <a:t>(dictionary.com)</a:t>
            </a:r>
          </a:p>
          <a:p>
            <a:pPr>
              <a:lnSpc>
                <a:spcPct val="80000"/>
              </a:lnSpc>
            </a:pPr>
            <a:endParaRPr lang="en-US" sz="2700">
              <a:latin typeface="Tw Cen MT" charset="0"/>
            </a:endParaRPr>
          </a:p>
        </p:txBody>
      </p:sp>
      <p:pic>
        <p:nvPicPr>
          <p:cNvPr id="9220" name="Picture 5" descr="http://www.visual-arts-cork.com/images-renaissance/greco-trinity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05200"/>
            <a:ext cx="2732088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7" descr="http://www.artexpertswebsite.com/pages/authentications-pages/authentication-images/recen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7200"/>
            <a:ext cx="381000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514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CB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Garamond" pitchFamily="18" charset="0"/>
              </a:rPr>
              <a:t>Rembrandt’s Technique </a:t>
            </a:r>
            <a:endParaRPr lang="en-US" dirty="0">
              <a:solidFill>
                <a:srgbClr val="FFFF00"/>
              </a:solidFill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Garamond" pitchFamily="18" charset="0"/>
              </a:rPr>
              <a:t>Chiaroscuro- the use of light and shade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Garamond" pitchFamily="18" charset="0"/>
              </a:rPr>
              <a:t>“Shakespearean mixture of moods” from joy to devastation </a:t>
            </a:r>
          </a:p>
          <a:p>
            <a:pPr>
              <a:buNone/>
            </a:pPr>
            <a:endParaRPr lang="en-US" dirty="0" smtClean="0">
              <a:latin typeface="Garamond" pitchFamily="18" charset="0"/>
            </a:endParaRPr>
          </a:p>
          <a:p>
            <a:pPr>
              <a:buNone/>
            </a:pPr>
            <a:endParaRPr lang="en-US" dirty="0" smtClean="0">
              <a:latin typeface="Garamond" pitchFamily="18" charset="0"/>
            </a:endParaRPr>
          </a:p>
          <a:p>
            <a:pPr>
              <a:buNone/>
            </a:pPr>
            <a:endParaRPr lang="en-US" dirty="0" smtClean="0">
              <a:latin typeface="Garamond" pitchFamily="18" charset="0"/>
            </a:endParaRPr>
          </a:p>
        </p:txBody>
      </p:sp>
      <p:pic>
        <p:nvPicPr>
          <p:cNvPr id="17412" name="Picture 4" descr="http://www.rembrandtpainting.net/rmbrndt_1655-1669/1655-69_images/lucretz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438400"/>
            <a:ext cx="3200400" cy="38559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19600" y="63246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>
                <a:latin typeface="Garamond" pitchFamily="18" charset="0"/>
              </a:rPr>
              <a:t>Lucretia</a:t>
            </a:r>
            <a:r>
              <a:rPr lang="en-US" dirty="0" smtClean="0">
                <a:latin typeface="Garamond" pitchFamily="18" charset="0"/>
              </a:rPr>
              <a:t> (1664)</a:t>
            </a:r>
            <a:endParaRPr lang="en-US" dirty="0">
              <a:latin typeface="Garamond" pitchFamily="18" charset="0"/>
            </a:endParaRPr>
          </a:p>
        </p:txBody>
      </p:sp>
      <p:pic>
        <p:nvPicPr>
          <p:cNvPr id="17414" name="Picture 6" descr="http://2.bp.blogspot.com/_EyJdTaHT-uA/TTZhEX6ChRI/AAAAAAAAAP4/bRZ2PpdFUVI/s1600/RembrandtLaugh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667000"/>
            <a:ext cx="2819400" cy="370549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09600" y="63246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aramond" pitchFamily="18" charset="0"/>
              </a:rPr>
              <a:t>Rembrandt Laughing</a:t>
            </a:r>
            <a:endParaRPr lang="en-US" i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51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Garamond" pitchFamily="18" charset="0"/>
              </a:rPr>
              <a:t>Detail and Bold Brushwork</a:t>
            </a:r>
            <a:endParaRPr lang="en-US" dirty="0">
              <a:solidFill>
                <a:schemeClr val="tx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4" name="Picture 2" descr="http://www.rembrandtpainting.net/rmbrndt_1636-1654/1636-54_images/window_si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3429000" cy="43041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5791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Garamond" pitchFamily="18" charset="0"/>
              </a:rPr>
              <a:t>A Girl at a Window </a:t>
            </a:r>
            <a:r>
              <a:rPr lang="en-US" dirty="0" smtClean="0">
                <a:latin typeface="Garamond" pitchFamily="18" charset="0"/>
              </a:rPr>
              <a:t>(1645)</a:t>
            </a:r>
            <a:endParaRPr lang="en-US" dirty="0">
              <a:latin typeface="Garamond" pitchFamily="18" charset="0"/>
            </a:endParaRPr>
          </a:p>
        </p:txBody>
      </p:sp>
      <p:pic>
        <p:nvPicPr>
          <p:cNvPr id="19458" name="Picture 2" descr="http://www.rembrandtpainting.net/rmbrndt_1655-1669/1655-69_images/pin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143000"/>
            <a:ext cx="3448050" cy="49493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53000" y="62484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Garamond" pitchFamily="18" charset="0"/>
              </a:rPr>
              <a:t>Woman with a Pink </a:t>
            </a:r>
            <a:r>
              <a:rPr lang="en-US" dirty="0" smtClean="0">
                <a:latin typeface="Garamond" pitchFamily="18" charset="0"/>
              </a:rPr>
              <a:t>(early 1660’s)</a:t>
            </a:r>
            <a:endParaRPr lang="en-US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8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6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www.rembrandtpainting.net/rmbrdnt_selected_etchings/newimages/begga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5207" y="1752600"/>
            <a:ext cx="3908793" cy="4953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Garamond" pitchFamily="18" charset="0"/>
              </a:rPr>
              <a:t>Rembrandt’s Diversity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  <a:latin typeface="Garamon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991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CFFCC"/>
                </a:solidFill>
                <a:latin typeface="Garamond" pitchFamily="18" charset="0"/>
              </a:rPr>
              <a:t>		Drawing			Etching</a:t>
            </a:r>
            <a:endParaRPr lang="en-US" dirty="0">
              <a:solidFill>
                <a:srgbClr val="CCFFCC"/>
              </a:solidFill>
              <a:latin typeface="Garamond" pitchFamily="18" charset="0"/>
            </a:endParaRPr>
          </a:p>
        </p:txBody>
      </p:sp>
      <p:sp>
        <p:nvSpPr>
          <p:cNvPr id="22530" name="AutoShape 2" descr="http://www.rembrandtpainting.net/rmbrndt_selected_drawings/drawing_images/amstel.jpg"/>
          <p:cNvSpPr>
            <a:spLocks noChangeAspect="1" noChangeArrowheads="1"/>
          </p:cNvSpPr>
          <p:nvPr/>
        </p:nvSpPr>
        <p:spPr bwMode="auto">
          <a:xfrm>
            <a:off x="63500" y="-136525"/>
            <a:ext cx="6191250" cy="2971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532" name="Picture 4" descr="http://www.rembrandtpainting.net/rmbrndt_selected_drawings/drawing_images/amst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05000"/>
            <a:ext cx="4762499" cy="2286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3400" y="43434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aramond" pitchFamily="18" charset="0"/>
              </a:rPr>
              <a:t> View over the </a:t>
            </a:r>
            <a:r>
              <a:rPr lang="en-US" i="1" dirty="0" err="1" smtClean="0">
                <a:latin typeface="Garamond" pitchFamily="18" charset="0"/>
              </a:rPr>
              <a:t>Amstel</a:t>
            </a:r>
            <a:r>
              <a:rPr lang="en-US" i="1" dirty="0" smtClean="0">
                <a:latin typeface="Garamond" pitchFamily="18" charset="0"/>
              </a:rPr>
              <a:t> over the Rampart </a:t>
            </a:r>
            <a:r>
              <a:rPr lang="en-US" dirty="0" smtClean="0">
                <a:latin typeface="Garamond" pitchFamily="18" charset="0"/>
              </a:rPr>
              <a:t>(1647-50)</a:t>
            </a:r>
            <a:endParaRPr lang="en-US" dirty="0">
              <a:latin typeface="Garamon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62484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Garamond" pitchFamily="18" charset="0"/>
              </a:rPr>
              <a:t>Three Beggars at the Door of a House </a:t>
            </a:r>
            <a:r>
              <a:rPr lang="en-US" dirty="0" smtClean="0">
                <a:latin typeface="Garamond" pitchFamily="18" charset="0"/>
              </a:rPr>
              <a:t>(1648)</a:t>
            </a:r>
            <a:endParaRPr lang="en-US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94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00126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4721"/>
            <a:ext cx="9144000" cy="6095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9405" y="0"/>
            <a:ext cx="26649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Rococo</a:t>
            </a:r>
            <a:endParaRPr lang="en-US" sz="6000" dirty="0">
              <a:solidFill>
                <a:schemeClr val="tx2">
                  <a:lumMod val="75000"/>
                </a:schemeClr>
              </a:solidFill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418665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53587"/>
            <a:ext cx="8229600" cy="5155119"/>
          </a:xfrm>
        </p:spPr>
        <p:txBody>
          <a:bodyPr>
            <a:normAutofit/>
          </a:bodyPr>
          <a:lstStyle/>
          <a:p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1710-1760</a:t>
            </a:r>
          </a:p>
          <a:p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Response to baroque art and stringent reign of Louis XIV</a:t>
            </a:r>
          </a:p>
          <a:p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Louis XV and Madame de Pompadour</a:t>
            </a:r>
          </a:p>
          <a:p>
            <a:r>
              <a:rPr lang="en-US" sz="26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An art of the aristocracy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1723" y="37348"/>
            <a:ext cx="75075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17375E"/>
                </a:solidFill>
                <a:latin typeface="Book Antiqua"/>
                <a:cs typeface="Book Antiqua"/>
              </a:rPr>
              <a:t>The Roots of Rococo</a:t>
            </a:r>
            <a:endParaRPr lang="en-US" sz="4400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99485" y="5979894"/>
            <a:ext cx="4059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Desk of Louis XV (1760)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10" name="Picture 9" descr="louis-xv-furniture_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23" y="3063593"/>
            <a:ext cx="2670712" cy="35634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18543" y="6349226"/>
            <a:ext cx="1830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	Rococo Bed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31" y="2713612"/>
            <a:ext cx="3809207" cy="324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5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5622" y="-31329"/>
            <a:ext cx="4501576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Characteristics</a:t>
            </a:r>
            <a:endParaRPr lang="en-US" dirty="0">
              <a:solidFill>
                <a:schemeClr val="tx2">
                  <a:lumMod val="75000"/>
                </a:schemeClr>
              </a:solidFill>
              <a:latin typeface="Book Antiqua"/>
              <a:cs typeface="Book Antiqu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88767" y="1111670"/>
            <a:ext cx="4555233" cy="5293487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Ornate and elaborate decoration</a:t>
            </a:r>
          </a:p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Interlaced designs</a:t>
            </a:r>
          </a:p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Flower and shell motifs</a:t>
            </a:r>
          </a:p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Asymmetry</a:t>
            </a:r>
          </a:p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Delicate details</a:t>
            </a:r>
          </a:p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Light, pastel colors</a:t>
            </a:r>
          </a:p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Gentle, graceful curves</a:t>
            </a:r>
          </a:p>
          <a:p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Book Antiqua"/>
                <a:cs typeface="Book Antiqua"/>
              </a:rPr>
              <a:t>“Over the top”</a:t>
            </a:r>
            <a:endParaRPr lang="en-US" sz="3000" dirty="0">
              <a:solidFill>
                <a:schemeClr val="tx2">
                  <a:lumMod val="75000"/>
                </a:schemeClr>
              </a:solidFill>
              <a:latin typeface="Book Antiqua"/>
              <a:cs typeface="Book Antiqua"/>
            </a:endParaRPr>
          </a:p>
        </p:txBody>
      </p:sp>
      <p:pic>
        <p:nvPicPr>
          <p:cNvPr id="6" name="Picture 5" descr="133486_sv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" r="3648"/>
          <a:stretch/>
        </p:blipFill>
        <p:spPr>
          <a:xfrm>
            <a:off x="0" y="0"/>
            <a:ext cx="44356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6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86" y="1396611"/>
            <a:ext cx="4417737" cy="4914218"/>
          </a:xfrm>
        </p:spPr>
        <p:txBody>
          <a:bodyPr>
            <a:normAutofit lnSpcReduction="10000"/>
          </a:bodyPr>
          <a:lstStyle/>
          <a:p>
            <a:r>
              <a:rPr lang="en-US" sz="3000" dirty="0" smtClean="0">
                <a:solidFill>
                  <a:srgbClr val="17375E"/>
                </a:solidFill>
                <a:latin typeface="Book Antiqua"/>
                <a:cs typeface="Book Antiqua"/>
              </a:rPr>
              <a:t>Lightheartedness </a:t>
            </a:r>
          </a:p>
          <a:p>
            <a:r>
              <a:rPr lang="en-US" sz="3000" dirty="0" smtClean="0">
                <a:solidFill>
                  <a:srgbClr val="17375E"/>
                </a:solidFill>
                <a:latin typeface="Book Antiqua"/>
                <a:cs typeface="Book Antiqua"/>
              </a:rPr>
              <a:t>Whimsy</a:t>
            </a:r>
          </a:p>
          <a:p>
            <a:r>
              <a:rPr lang="en-US" sz="3000" dirty="0" smtClean="0">
                <a:solidFill>
                  <a:srgbClr val="17375E"/>
                </a:solidFill>
                <a:latin typeface="Book Antiqua"/>
                <a:cs typeface="Book Antiqua"/>
              </a:rPr>
              <a:t>Charm</a:t>
            </a:r>
          </a:p>
          <a:p>
            <a:r>
              <a:rPr lang="en-US" sz="3000" dirty="0" smtClean="0">
                <a:solidFill>
                  <a:srgbClr val="17375E"/>
                </a:solidFill>
                <a:latin typeface="Book Antiqua"/>
                <a:cs typeface="Book Antiqua"/>
              </a:rPr>
              <a:t>Pleasure</a:t>
            </a:r>
          </a:p>
          <a:p>
            <a:r>
              <a:rPr lang="en-US" sz="3000" dirty="0" smtClean="0">
                <a:solidFill>
                  <a:srgbClr val="17375E"/>
                </a:solidFill>
                <a:latin typeface="Book Antiqua"/>
                <a:cs typeface="Book Antiqua"/>
              </a:rPr>
              <a:t>Frivolity</a:t>
            </a:r>
          </a:p>
          <a:p>
            <a:r>
              <a:rPr lang="en-US" sz="3000" dirty="0">
                <a:solidFill>
                  <a:srgbClr val="17375E"/>
                </a:solidFill>
                <a:latin typeface="Book Antiqua"/>
                <a:cs typeface="Book Antiqua"/>
              </a:rPr>
              <a:t>Nature</a:t>
            </a:r>
          </a:p>
          <a:p>
            <a:r>
              <a:rPr lang="en-US" sz="3000" dirty="0">
                <a:solidFill>
                  <a:srgbClr val="17375E"/>
                </a:solidFill>
                <a:latin typeface="Book Antiqua"/>
                <a:cs typeface="Book Antiqua"/>
              </a:rPr>
              <a:t>Romantic </a:t>
            </a:r>
            <a:r>
              <a:rPr lang="en-US" sz="3000" dirty="0" smtClean="0">
                <a:solidFill>
                  <a:srgbClr val="17375E"/>
                </a:solidFill>
                <a:latin typeface="Book Antiqua"/>
                <a:cs typeface="Book Antiqua"/>
              </a:rPr>
              <a:t>imagery</a:t>
            </a:r>
          </a:p>
          <a:p>
            <a:r>
              <a:rPr lang="en-US" sz="3000" dirty="0" smtClean="0">
                <a:solidFill>
                  <a:srgbClr val="17375E"/>
                </a:solidFill>
                <a:latin typeface="Book Antiqua"/>
                <a:cs typeface="Book Antiqua"/>
              </a:rPr>
              <a:t>Playful aristocrats in “make-believe” settings</a:t>
            </a:r>
          </a:p>
          <a:p>
            <a:endParaRPr lang="en-US" sz="3000" dirty="0" smtClean="0">
              <a:solidFill>
                <a:srgbClr val="17375E"/>
              </a:solidFill>
              <a:latin typeface="Book Antiqua"/>
              <a:cs typeface="Book Antiqua"/>
            </a:endParaRPr>
          </a:p>
          <a:p>
            <a:endParaRPr lang="en-US" sz="3000" dirty="0" smtClean="0">
              <a:solidFill>
                <a:srgbClr val="17375E"/>
              </a:solidFill>
              <a:latin typeface="Book Antiqua"/>
              <a:cs typeface="Book Antiqua"/>
            </a:endParaRPr>
          </a:p>
          <a:p>
            <a:endParaRPr lang="en-US" sz="3000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5" name="Picture 4" descr="468px-Fragonard,_The_Sw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737" y="411163"/>
            <a:ext cx="4457700" cy="5715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35623" y="6126163"/>
            <a:ext cx="445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“The Swing” – Jean </a:t>
            </a:r>
            <a:r>
              <a:rPr lang="en-US" dirty="0" err="1" smtClean="0">
                <a:solidFill>
                  <a:srgbClr val="17375E"/>
                </a:solidFill>
                <a:latin typeface="Book Antiqua"/>
                <a:cs typeface="Book Antiqua"/>
              </a:rPr>
              <a:t>Honore</a:t>
            </a:r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 Fragonard 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86" y="5723"/>
            <a:ext cx="40347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17375E"/>
                </a:solidFill>
                <a:latin typeface="Book Antiqua"/>
                <a:cs typeface="Book Antiqua"/>
              </a:rPr>
              <a:t>Themes and Subject Matter</a:t>
            </a:r>
            <a:endParaRPr lang="en-US" sz="4400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1251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Antoine Watteau (1684-1721)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5336"/>
            <a:ext cx="8229600" cy="171825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French</a:t>
            </a:r>
          </a:p>
          <a:p>
            <a:r>
              <a:rPr lang="en-US" dirty="0">
                <a:solidFill>
                  <a:srgbClr val="17375E"/>
                </a:solidFill>
                <a:latin typeface="Book Antiqua"/>
                <a:cs typeface="Book Antiqua"/>
              </a:rPr>
              <a:t>Fête </a:t>
            </a:r>
            <a:r>
              <a:rPr lang="en-US" dirty="0" err="1" smtClean="0">
                <a:solidFill>
                  <a:srgbClr val="17375E"/>
                </a:solidFill>
                <a:latin typeface="Book Antiqua"/>
                <a:cs typeface="Book Antiqua"/>
              </a:rPr>
              <a:t>galante</a:t>
            </a:r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 – “gallant party”; the celebrated pursuits of the rich, idle aristocrats</a:t>
            </a:r>
          </a:p>
          <a:p>
            <a:pPr lvl="1"/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Natural charm and aristocratic theatricality 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4" name="Picture 3" descr="800px-Antoine_Watteau_-_L'imbarco_per_Citer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4" y="3135890"/>
            <a:ext cx="4604418" cy="30158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1074" y="6245106"/>
            <a:ext cx="4604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7375E"/>
                </a:solidFill>
                <a:latin typeface="Book Antiqua"/>
                <a:cs typeface="Book Antiqua"/>
              </a:rPr>
              <a:t>Pilgrimage to </a:t>
            </a:r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Cythera (1717)</a:t>
            </a:r>
          </a:p>
        </p:txBody>
      </p:sp>
      <p:pic>
        <p:nvPicPr>
          <p:cNvPr id="6" name="Picture 5" descr="watteauplaisi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732" y="3135154"/>
            <a:ext cx="3863283" cy="3044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22588" y="6245106"/>
            <a:ext cx="3684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Pleasures of the Dance (1717)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95843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9406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Francois Boucher (1703-1770)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27768"/>
            <a:ext cx="8229600" cy="1297735"/>
          </a:xfrm>
        </p:spPr>
        <p:txBody>
          <a:bodyPr/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French</a:t>
            </a:r>
          </a:p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Amorous and mythological subjects</a:t>
            </a:r>
          </a:p>
          <a:p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9466" y="6077476"/>
            <a:ext cx="4006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Cupid a Captive (1754)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74653" y="6049023"/>
            <a:ext cx="3451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Triumph of Venus (1740) 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8" name="Picture 7" descr="59985-050-58CF942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30" y="2311054"/>
            <a:ext cx="1876149" cy="3766422"/>
          </a:xfrm>
          <a:prstGeom prst="rect">
            <a:avLst/>
          </a:prstGeom>
        </p:spPr>
      </p:pic>
      <p:pic>
        <p:nvPicPr>
          <p:cNvPr id="9" name="Picture 8" descr="Francois_Boucher-Triumph_of_Venus-1740-Web_Gallery_ver-edited_DC-lvl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482" y="2343774"/>
            <a:ext cx="4600906" cy="370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8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897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Spread throughout Europe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067" y="4611972"/>
            <a:ext cx="2502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17375E"/>
                </a:solidFill>
                <a:latin typeface="Book Antiqua"/>
                <a:cs typeface="Book Antiqua"/>
              </a:rPr>
              <a:t>Wieskirche</a:t>
            </a:r>
            <a:r>
              <a:rPr lang="en-US" sz="2000" dirty="0" smtClean="0">
                <a:solidFill>
                  <a:srgbClr val="17375E"/>
                </a:solidFill>
                <a:latin typeface="Book Antiqua"/>
                <a:cs typeface="Book Antiqua"/>
              </a:rPr>
              <a:t> Church in Munich, Germany</a:t>
            </a:r>
            <a:endParaRPr lang="en-US" sz="2000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6" name="Picture 5" descr="220px-Giovanni_Battista_Tiepolo_0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284" y="1744387"/>
            <a:ext cx="2362804" cy="28675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01395" y="4611972"/>
            <a:ext cx="2706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17375E"/>
                </a:solidFill>
                <a:latin typeface="Book Antiqua"/>
                <a:cs typeface="Book Antiqua"/>
              </a:rPr>
              <a:t>“Apotheosis of Spain” by Italian painter Giovanni Battista Tiepolo (</a:t>
            </a:r>
            <a:r>
              <a:rPr lang="en-US" sz="2000" smtClean="0">
                <a:solidFill>
                  <a:srgbClr val="17375E"/>
                </a:solidFill>
                <a:latin typeface="Book Antiqua"/>
                <a:cs typeface="Book Antiqua"/>
              </a:rPr>
              <a:t>1764)</a:t>
            </a:r>
            <a:endParaRPr lang="en-US" sz="2000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8" name="Picture 7" descr="35.1313054159.5_palac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0"/>
          <a:stretch/>
        </p:blipFill>
        <p:spPr>
          <a:xfrm>
            <a:off x="5601516" y="1743180"/>
            <a:ext cx="3400084" cy="28090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03088" y="4618615"/>
            <a:ext cx="3740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17375E"/>
                </a:solidFill>
                <a:latin typeface="Book Antiqua"/>
                <a:cs typeface="Book Antiqua"/>
              </a:rPr>
              <a:t>Catherine Palace ballroom,   Russia</a:t>
            </a:r>
            <a:endParaRPr lang="en-US" sz="2000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pic>
        <p:nvPicPr>
          <p:cNvPr id="10" name="Picture 9" descr="SuperStock_1566-0186475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1" b="9178"/>
          <a:stretch/>
        </p:blipFill>
        <p:spPr>
          <a:xfrm>
            <a:off x="177067" y="1743180"/>
            <a:ext cx="2624328" cy="286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99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>
                <a:latin typeface="Tw Cen MT" charset="0"/>
              </a:rPr>
              <a:t>Characteristics of Mannerism 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Complex 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Spacing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Athletic 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Elongated figures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Strained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Clashing colors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No focal point</a:t>
            </a:r>
          </a:p>
          <a:p>
            <a:pPr>
              <a:buFont typeface="Arial" charset="0"/>
              <a:buChar char="•"/>
            </a:pPr>
            <a:r>
              <a:rPr lang="en-US">
                <a:latin typeface="Tw Cen MT" charset="0"/>
              </a:rPr>
              <a:t>Instability</a:t>
            </a:r>
          </a:p>
        </p:txBody>
      </p:sp>
      <p:pic>
        <p:nvPicPr>
          <p:cNvPr id="10244" name="Picture 5" descr="http://www.sandrobotticelli.org/upload1/file-admin/images/new19/El%20Greco-9676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00200"/>
            <a:ext cx="4352925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103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F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Decline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Became less popular in the 1760s</a:t>
            </a:r>
          </a:p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Important figures began to criticize Rococo as promoting superficiality </a:t>
            </a:r>
          </a:p>
          <a:p>
            <a:r>
              <a:rPr lang="en-US" dirty="0" smtClean="0">
                <a:solidFill>
                  <a:srgbClr val="17375E"/>
                </a:solidFill>
                <a:latin typeface="Book Antiqua"/>
                <a:cs typeface="Book Antiqua"/>
              </a:rPr>
              <a:t>Replaced by Neoclassicism </a:t>
            </a:r>
            <a:endParaRPr lang="en-US" dirty="0">
              <a:solidFill>
                <a:srgbClr val="17375E"/>
              </a:solidFill>
              <a:latin typeface="Book Antiqua"/>
              <a:cs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94299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02844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Show What You Know…</a:t>
            </a:r>
            <a:endParaRPr lang="en-US" sz="6000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262055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Baroque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7" name="Picture 4" descr="judi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473" y="1417638"/>
            <a:ext cx="6424348" cy="470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50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Dutch Realism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23554" name="Picture 2" descr="http://www.rembrandtpainting.net/rmbrdnt_selected_etchings/newimages/wide-ey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955374"/>
            <a:ext cx="5181600" cy="5758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69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Rococo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5" name="Picture 4" descr="455px-Fragonard_-_Blind_man's_bluff_ga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33" y="1417638"/>
            <a:ext cx="3530480" cy="465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5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3" y="1274763"/>
            <a:ext cx="6465887" cy="43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05200" y="228600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Brush Script MT" pitchFamily="66" charset="0"/>
              </a:rPr>
              <a:t>Mannerism</a:t>
            </a:r>
            <a:endParaRPr lang="en-US" sz="4400" dirty="0">
              <a:solidFill>
                <a:schemeClr val="bg1"/>
              </a:solidFill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47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Dutch Realism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24578" name="Picture 2" descr="http://www.free-photos.biz/images/industry/instruments/frans_hals-_jester_with_a_lu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198714"/>
            <a:ext cx="4600575" cy="52578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958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French Classicism 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4" name="Picture 3" descr="Ordination Nicolas Pouss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39" y="1693484"/>
            <a:ext cx="6694324" cy="441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6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Baroque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5" name="Picture 4" descr="earth-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791" y="1417638"/>
            <a:ext cx="3859505" cy="477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35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Rococo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5" name="Picture 4" descr="n-gartensaal-stu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539" y="1417638"/>
            <a:ext cx="2953686" cy="486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8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D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4572000" cy="14176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ea typeface="+mj-ea"/>
              </a:rPr>
              <a:t>Domenikos</a:t>
            </a:r>
            <a:r>
              <a:rPr lang="en-US" dirty="0" smtClean="0">
                <a:ea typeface="+mj-ea"/>
              </a:rPr>
              <a:t> </a:t>
            </a:r>
            <a:r>
              <a:rPr lang="en-US" dirty="0" err="1" smtClean="0">
                <a:ea typeface="+mj-ea"/>
              </a:rPr>
              <a:t>Theotocopoulos</a:t>
            </a:r>
            <a:endParaRPr lang="en-US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9530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en-US">
                <a:latin typeface="Tw Cen MT" charset="0"/>
              </a:rPr>
              <a:t>El Greco –From Crete </a:t>
            </a:r>
          </a:p>
          <a:p>
            <a:pPr lvl="1">
              <a:lnSpc>
                <a:spcPct val="90000"/>
              </a:lnSpc>
              <a:buFont typeface="Arial" charset="0"/>
              <a:buChar char="–"/>
            </a:pPr>
            <a:r>
              <a:rPr lang="en-US">
                <a:latin typeface="Tw Cen MT" charset="0"/>
              </a:rPr>
              <a:t>Studied in Venice and Rome </a:t>
            </a:r>
          </a:p>
          <a:p>
            <a:pPr lvl="1">
              <a:lnSpc>
                <a:spcPct val="90000"/>
              </a:lnSpc>
              <a:buFont typeface="Arial" charset="0"/>
              <a:buChar char="–"/>
            </a:pPr>
            <a:r>
              <a:rPr lang="en-US">
                <a:latin typeface="Tw Cen MT" charset="0"/>
              </a:rPr>
              <a:t>Moved to Spain </a:t>
            </a:r>
          </a:p>
          <a:p>
            <a:pPr lvl="2">
              <a:lnSpc>
                <a:spcPct val="90000"/>
              </a:lnSpc>
              <a:buFont typeface="Arial" charset="0"/>
              <a:buChar char="•"/>
            </a:pPr>
            <a:r>
              <a:rPr lang="en-US">
                <a:latin typeface="Tw Cen MT" charset="0"/>
              </a:rPr>
              <a:t>Became a church painter in Toledo </a:t>
            </a:r>
          </a:p>
          <a:p>
            <a:pPr lvl="1">
              <a:lnSpc>
                <a:spcPct val="90000"/>
              </a:lnSpc>
              <a:buFont typeface="Arial" charset="0"/>
              <a:buChar char="–"/>
            </a:pPr>
            <a:r>
              <a:rPr lang="en-US">
                <a:latin typeface="Tw Cen MT" charset="0"/>
              </a:rPr>
              <a:t>Paintings elongated and contorted figures</a:t>
            </a:r>
          </a:p>
          <a:p>
            <a:pPr lvl="2">
              <a:lnSpc>
                <a:spcPct val="90000"/>
              </a:lnSpc>
              <a:buFont typeface="Arial" charset="0"/>
              <a:buChar char="•"/>
            </a:pPr>
            <a:r>
              <a:rPr lang="en-US">
                <a:latin typeface="Tw Cen MT" charset="0"/>
              </a:rPr>
              <a:t>Show his desire to create a world of emotion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en-US">
                <a:latin typeface="Tw Cen MT" charset="0"/>
              </a:rPr>
              <a:t>Laocoon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en-US">
                <a:latin typeface="Tw Cen MT" charset="0"/>
              </a:rPr>
              <a:t>View of Toledo</a:t>
            </a:r>
          </a:p>
        </p:txBody>
      </p:sp>
      <p:pic>
        <p:nvPicPr>
          <p:cNvPr id="11268" name="Picture 2" descr="http://upload.wikimedia.org/wikipedia/commons/thumb/9/97/El_Greco_-_Laocoon.jpg/350px-El_Greco_-_Laoco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28600"/>
            <a:ext cx="333375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 descr="http://upload.wikimedia.org/wikipedia/commons/thumb/0/02/El_Greco_View_of_Toledo.jpg/300px-El_Greco_View_of_Toled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3124200"/>
            <a:ext cx="28575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22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9D9D9"/>
                </a:solidFill>
                <a:latin typeface="Brush Script MT" pitchFamily="66" charset="0"/>
                <a:cs typeface="Apple Chancery"/>
              </a:rPr>
              <a:t>French Classicism</a:t>
            </a:r>
            <a:endParaRPr lang="en-US" dirty="0">
              <a:solidFill>
                <a:srgbClr val="D9D9D9"/>
              </a:solidFill>
              <a:latin typeface="Brush Script MT" pitchFamily="66" charset="0"/>
              <a:cs typeface="Apple Chancery"/>
            </a:endParaRPr>
          </a:p>
        </p:txBody>
      </p:sp>
      <p:pic>
        <p:nvPicPr>
          <p:cNvPr id="4" name="Picture 3" descr="nicolas-poussin-arcad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46" y="1417638"/>
            <a:ext cx="6923936" cy="481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8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ush Script MT" pitchFamily="66" charset="0"/>
              </a:rPr>
              <a:t>Mannerism</a:t>
            </a:r>
            <a:endParaRPr lang="en-US" dirty="0">
              <a:solidFill>
                <a:schemeClr val="bg1"/>
              </a:solidFill>
              <a:latin typeface="Brush Script MT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27188"/>
            <a:ext cx="5874524" cy="401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27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Rubens-Fall_of_Phaet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295400" y="457200"/>
            <a:ext cx="7772400" cy="1143000"/>
          </a:xfrm>
        </p:spPr>
        <p:txBody>
          <a:bodyPr/>
          <a:lstStyle/>
          <a:p>
            <a:r>
              <a:rPr lang="en-US" sz="4800" dirty="0">
                <a:solidFill>
                  <a:schemeClr val="bg1"/>
                </a:solidFill>
                <a:latin typeface="Lucida Blackletter" charset="0"/>
              </a:rPr>
              <a:t>Baroque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5943600"/>
            <a:ext cx="7772400" cy="1219200"/>
          </a:xfrm>
        </p:spPr>
        <p:txBody>
          <a:bodyPr/>
          <a:lstStyle/>
          <a:p>
            <a:r>
              <a:rPr lang="en-US" sz="1400" b="1">
                <a:latin typeface="Lucida Blackletter" charset="0"/>
              </a:rPr>
              <a:t>The Fall of Phaeton</a:t>
            </a:r>
            <a:r>
              <a:rPr lang="en-US" sz="1400">
                <a:latin typeface="Lucida Blackletter" charset="0"/>
              </a:rPr>
              <a:t>, Sir Peter Paul Rubens</a:t>
            </a:r>
            <a:endParaRPr lang="en-US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11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  <a:latin typeface="Lucida Blackletter" charset="0"/>
              </a:rPr>
              <a:t>What is Baroque?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5029200" cy="4343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ja-JP" altLang="en-US" dirty="0">
                <a:solidFill>
                  <a:srgbClr val="FFFFFF"/>
                </a:solidFill>
                <a:latin typeface="Arial"/>
              </a:rPr>
              <a:t>“</a:t>
            </a:r>
            <a:r>
              <a:rPr lang="en-US" dirty="0">
                <a:solidFill>
                  <a:srgbClr val="FFFFFF"/>
                </a:solidFill>
              </a:rPr>
              <a:t>Irregular</a:t>
            </a:r>
            <a:r>
              <a:rPr lang="ja-JP" altLang="en-US" dirty="0">
                <a:solidFill>
                  <a:srgbClr val="FFFFFF"/>
                </a:solidFill>
                <a:latin typeface="Arial"/>
              </a:rPr>
              <a:t>”</a:t>
            </a:r>
            <a:endParaRPr lang="en-US" dirty="0">
              <a:solidFill>
                <a:srgbClr val="FFFFFF"/>
              </a:solidFill>
            </a:endParaRP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Undisciplined creativity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Massiveness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Dramatic intensity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Strong contrast of lights and shadow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Pageantry, color, theatrical adventure</a:t>
            </a:r>
          </a:p>
          <a:p>
            <a:pPr lvl="2">
              <a:lnSpc>
                <a:spcPct val="80000"/>
              </a:lnSpc>
              <a:buFont typeface="Wingdings" charset="0"/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100" name="Picture 4" descr="laTour_Carpe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00200"/>
            <a:ext cx="3225800" cy="441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257800" y="6248400"/>
            <a:ext cx="419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Joseph the Carpenter, George de la Tour</a:t>
            </a:r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85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  <a:latin typeface="Lucida Blackletter" charset="0"/>
              </a:rPr>
              <a:t>Origins of Baroque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4191000" cy="4343400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Started in Italy</a:t>
            </a:r>
          </a:p>
          <a:p>
            <a:r>
              <a:rPr lang="en-US" dirty="0">
                <a:solidFill>
                  <a:srgbClr val="FFFFFF"/>
                </a:solidFill>
              </a:rPr>
              <a:t>Counter-Reformation</a:t>
            </a:r>
          </a:p>
          <a:p>
            <a:r>
              <a:rPr lang="en-US" dirty="0">
                <a:solidFill>
                  <a:srgbClr val="FFFFFF"/>
                </a:solidFill>
              </a:rPr>
              <a:t>Large audiences</a:t>
            </a:r>
          </a:p>
          <a:p>
            <a:r>
              <a:rPr lang="en-US" dirty="0">
                <a:solidFill>
                  <a:srgbClr val="FFFFFF"/>
                </a:solidFill>
              </a:rPr>
              <a:t>Scientific advancements</a:t>
            </a:r>
          </a:p>
          <a:p>
            <a:r>
              <a:rPr lang="ja-JP" altLang="en-US" dirty="0">
                <a:solidFill>
                  <a:srgbClr val="FFFFFF"/>
                </a:solidFill>
                <a:latin typeface="Arial"/>
              </a:rPr>
              <a:t>“</a:t>
            </a:r>
            <a:r>
              <a:rPr lang="en-US" dirty="0">
                <a:solidFill>
                  <a:srgbClr val="FFFFFF"/>
                </a:solidFill>
              </a:rPr>
              <a:t>The style of absolutism</a:t>
            </a:r>
            <a:r>
              <a:rPr lang="ja-JP" altLang="en-US" dirty="0">
                <a:solidFill>
                  <a:srgbClr val="FFFFFF"/>
                </a:solidFill>
                <a:latin typeface="Arial"/>
              </a:rPr>
              <a:t>”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124" name="Picture 4" descr="map-of-europ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8" r="24312"/>
          <a:stretch>
            <a:fillRect/>
          </a:stretch>
        </p:blipFill>
        <p:spPr bwMode="auto">
          <a:xfrm>
            <a:off x="4648200" y="1524000"/>
            <a:ext cx="4179888" cy="491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30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8077200" cy="99060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FFFFFF"/>
                </a:solidFill>
                <a:latin typeface="Lucida Blackletter" charset="0"/>
              </a:rPr>
              <a:t>Michelangelo da Caravaggio</a:t>
            </a:r>
            <a:r>
              <a:rPr lang="en-US" dirty="0">
                <a:solidFill>
                  <a:srgbClr val="FFFFFF"/>
                </a:solidFill>
                <a:latin typeface="Lucida Blackletter" charset="0"/>
              </a:rPr>
              <a:t> </a:t>
            </a:r>
            <a:r>
              <a:rPr lang="en-US" sz="2000" dirty="0">
                <a:solidFill>
                  <a:srgbClr val="FFFFFF"/>
                </a:solidFill>
                <a:latin typeface="Lucida Blackletter" charset="0"/>
              </a:rPr>
              <a:t>(1565-1609)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Bold</a:t>
            </a:r>
          </a:p>
          <a:p>
            <a:r>
              <a:rPr lang="en-US" dirty="0">
                <a:solidFill>
                  <a:srgbClr val="FFFFFF"/>
                </a:solidFill>
              </a:rPr>
              <a:t>Naturalism</a:t>
            </a:r>
          </a:p>
          <a:p>
            <a:pPr>
              <a:buFont typeface="Wingdings" charset="0"/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28" name="Picture 4" descr="Michelangelo_Merisi_da_Caravaggio_CAM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057400"/>
            <a:ext cx="4281488" cy="297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876800" y="5105400"/>
            <a:ext cx="2667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The Calling of St. Matthew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30" name="Picture 6" descr="Medusa_by_Carvaggi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00400"/>
            <a:ext cx="2849563" cy="291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524000" y="6172200"/>
            <a:ext cx="990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Medusa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  <a:latin typeface="Lucida Blackletter" charset="0"/>
              </a:rPr>
              <a:t>Peter Paul Rubens </a:t>
            </a:r>
            <a:r>
              <a:rPr lang="en-US" sz="2000" dirty="0">
                <a:solidFill>
                  <a:srgbClr val="FFFFFF"/>
                </a:solidFill>
                <a:latin typeface="Lucida Blackletter" charset="0"/>
              </a:rPr>
              <a:t>(1557-1640)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2057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Italian influence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Pagan and Christian influence</a:t>
            </a: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FFFFFF"/>
                </a:solidFill>
              </a:rPr>
              <a:t>Dramatic physical action</a:t>
            </a:r>
          </a:p>
          <a:p>
            <a:pPr>
              <a:lnSpc>
                <a:spcPct val="80000"/>
              </a:lnSpc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3319" name="Picture 7" descr="pe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81400"/>
            <a:ext cx="3200400" cy="219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876800" y="5867400"/>
            <a:ext cx="3276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Allegory on the blessings of peace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3321" name="Picture 9" descr="daniel-lions-d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962400"/>
            <a:ext cx="2971800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1219200" y="6096000"/>
            <a:ext cx="2590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Daniel in the Lion</a:t>
            </a:r>
            <a:r>
              <a:rPr lang="ja-JP" altLang="en-US" sz="1600" dirty="0">
                <a:solidFill>
                  <a:srgbClr val="FFFFFF"/>
                </a:solidFill>
                <a:latin typeface="Lucida Blackletter" charset="0"/>
              </a:rPr>
              <a:t>’</a:t>
            </a:r>
            <a:r>
              <a:rPr lang="en-US" sz="1600" dirty="0">
                <a:solidFill>
                  <a:srgbClr val="FFFFFF"/>
                </a:solidFill>
                <a:latin typeface="Lucida Blackletter" charset="0"/>
              </a:rPr>
              <a:t>s Den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64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729</Words>
  <Application>Microsoft Office PowerPoint</Application>
  <PresentationFormat>On-screen Show (4:3)</PresentationFormat>
  <Paragraphs>190</Paragraphs>
  <Slides>41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The Finest Arts of the  16th-18th Century</vt:lpstr>
      <vt:lpstr>Mannerism</vt:lpstr>
      <vt:lpstr>Characteristics of Mannerism </vt:lpstr>
      <vt:lpstr>Domenikos Theotocopoulos</vt:lpstr>
      <vt:lpstr>Baroque</vt:lpstr>
      <vt:lpstr>What is Baroque?</vt:lpstr>
      <vt:lpstr>Origins of Baroque</vt:lpstr>
      <vt:lpstr>Michelangelo da Caravaggio (1565-1609)</vt:lpstr>
      <vt:lpstr>Peter Paul Rubens (1557-1640)</vt:lpstr>
      <vt:lpstr>Diego Velasquez (1599-1660) </vt:lpstr>
      <vt:lpstr>French Classicism </vt:lpstr>
      <vt:lpstr>Characteristics of French Classicism </vt:lpstr>
      <vt:lpstr>Nicholas Poussin </vt:lpstr>
      <vt:lpstr>PowerPoint Presentation</vt:lpstr>
      <vt:lpstr>Dutch Realism </vt:lpstr>
      <vt:lpstr>Roots of Dutch Realism</vt:lpstr>
      <vt:lpstr>Frans Hals  (1580-1666)</vt:lpstr>
      <vt:lpstr>Hals’ Technique</vt:lpstr>
      <vt:lpstr>Rembrandt Van Rijn  (1606-1669)  </vt:lpstr>
      <vt:lpstr>Rembrandt’s Technique </vt:lpstr>
      <vt:lpstr>Detail and Bold Brushwork</vt:lpstr>
      <vt:lpstr>Rembrandt’s Diversity</vt:lpstr>
      <vt:lpstr>PowerPoint Presentation</vt:lpstr>
      <vt:lpstr>PowerPoint Presentation</vt:lpstr>
      <vt:lpstr>Characteristics</vt:lpstr>
      <vt:lpstr>PowerPoint Presentation</vt:lpstr>
      <vt:lpstr>Antoine Watteau (1684-1721)</vt:lpstr>
      <vt:lpstr>Francois Boucher (1703-1770)</vt:lpstr>
      <vt:lpstr>Spread throughout Europe</vt:lpstr>
      <vt:lpstr>Decline</vt:lpstr>
      <vt:lpstr>Show What You Know…</vt:lpstr>
      <vt:lpstr>Baroque</vt:lpstr>
      <vt:lpstr>Dutch Realism</vt:lpstr>
      <vt:lpstr>Rococo</vt:lpstr>
      <vt:lpstr>PowerPoint Presentation</vt:lpstr>
      <vt:lpstr>Dutch Realism</vt:lpstr>
      <vt:lpstr>French Classicism </vt:lpstr>
      <vt:lpstr>Baroque</vt:lpstr>
      <vt:lpstr>Rococo</vt:lpstr>
      <vt:lpstr>French Classicism</vt:lpstr>
      <vt:lpstr>Mannerism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Finest Arts of the  16th-18th Century</dc:title>
  <dc:creator>Balazs, Stephen</dc:creator>
  <cp:lastModifiedBy>Local User</cp:lastModifiedBy>
  <cp:revision>6</cp:revision>
  <dcterms:modified xsi:type="dcterms:W3CDTF">2011-11-16T14:39:14Z</dcterms:modified>
</cp:coreProperties>
</file>